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6"/>
  </p:notesMasterIdLst>
  <p:handoutMasterIdLst>
    <p:handoutMasterId r:id="rId27"/>
  </p:handoutMasterIdLst>
  <p:sldIdLst>
    <p:sldId id="603" r:id="rId5"/>
    <p:sldId id="2147483507" r:id="rId6"/>
    <p:sldId id="2147483483" r:id="rId7"/>
    <p:sldId id="2500" r:id="rId8"/>
    <p:sldId id="2437" r:id="rId9"/>
    <p:sldId id="2147483510" r:id="rId10"/>
    <p:sldId id="2147483511" r:id="rId11"/>
    <p:sldId id="2440" r:id="rId12"/>
    <p:sldId id="2442" r:id="rId13"/>
    <p:sldId id="2443" r:id="rId14"/>
    <p:sldId id="2444" r:id="rId15"/>
    <p:sldId id="2147483509" r:id="rId16"/>
    <p:sldId id="2445" r:id="rId17"/>
    <p:sldId id="2441" r:id="rId18"/>
    <p:sldId id="2439" r:id="rId19"/>
    <p:sldId id="2147483508" r:id="rId20"/>
    <p:sldId id="2436" r:id="rId21"/>
    <p:sldId id="2516" r:id="rId22"/>
    <p:sldId id="2147483506" r:id="rId23"/>
    <p:sldId id="582" r:id="rId24"/>
    <p:sldId id="2419" r:id="rId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FFFFFF"/>
    <a:srgbClr val="66BA36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>
        <p:scale>
          <a:sx n="66" d="100"/>
          <a:sy n="66" d="100"/>
        </p:scale>
        <p:origin x="1143" y="6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参考：</a:t>
            </a:r>
            <a:r>
              <a:rPr lang="en-US" altLang="zh-CN"/>
              <a:t>https://www.gaitpu.com/ai/detailed-explanation-of-the-rdma-working-process </a:t>
            </a:r>
            <a:r>
              <a:rPr lang="zh-CN" altLang="en-US"/>
              <a:t>写的很详细！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2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C236-464A-7BB7-8F61-5747D461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DFEDF0-3CF9-0526-123C-A9B17D415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275764-1DB3-071E-CDB7-61AB4ABDC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参考：</a:t>
            </a:r>
            <a:r>
              <a:rPr lang="en-US" altLang="zh-CN"/>
              <a:t>https://www.gaitpu.com/ai/detailed-explanation-of-the-rdma-working-process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130FB-680B-041C-5FE1-CF6B84825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6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来源：</a:t>
            </a:r>
            <a:r>
              <a:rPr lang="en-US" altLang="zh-CN"/>
              <a:t>https://blog.csdn.net/bandaoyu/article/details/112859853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1FB56-3F82-E16A-26EC-B46573E1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B7622B-9D3F-702D-95A1-41DFB43C0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76F90C-A354-FB17-99B1-411671C21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41E528-F9F0-6958-2C05-CD42A2B2E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35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参考：</a:t>
            </a:r>
            <a:r>
              <a:rPr lang="en-US" altLang="zh-CN" sz="16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https://arxiv.org/pdf/2506.12708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5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Infrasys-AI/AIInfr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7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www.ctyun.cn/zhishi/p-502826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438921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607952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 </a:t>
            </a: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集群组网之路</a:t>
            </a:r>
            <a:endParaRPr lang="en-US" altLang="zh-CN" sz="960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高速互连技术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1260D-7316-48CD-693A-1B46DEDA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9DADE4-2CB5-2ED1-8D42-E9C52C3BD2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7341" y="1071305"/>
            <a:ext cx="8996210" cy="5218112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1B2008B-8C2C-0D19-704A-450CE16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2) </a:t>
            </a:r>
            <a:r>
              <a:rPr lang="zh-CN" altLang="en-US">
                <a:solidFill>
                  <a:srgbClr val="C00000"/>
                </a:solidFill>
              </a:rPr>
              <a:t>创建队列对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FFA8E1F-7CFE-1AE4-D4CD-A9AAE7F5AF3D}"/>
              </a:ext>
            </a:extLst>
          </p:cNvPr>
          <p:cNvSpPr txBox="1">
            <a:spLocks/>
          </p:cNvSpPr>
          <p:nvPr/>
        </p:nvSpPr>
        <p:spPr>
          <a:xfrm>
            <a:off x="8819453" y="2391579"/>
            <a:ext cx="3237868" cy="335373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创建队列对：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QP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绑定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PD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与注册内存：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P_key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匹配：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22435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CC04F-D700-87EE-D80D-80AA7C6C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5FC316-E001-6C23-538D-A0409F07D2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496" y="1163216"/>
            <a:ext cx="9145144" cy="5218112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9DC2C47-3783-6A81-B865-4DFEBF03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3) </a:t>
            </a:r>
            <a:r>
              <a:rPr lang="zh-CN" altLang="en-US">
                <a:solidFill>
                  <a:srgbClr val="C00000"/>
                </a:solidFill>
              </a:rPr>
              <a:t>连接启动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30EB6A2-834E-762E-CED2-ABCB77D0D3D8}"/>
              </a:ext>
            </a:extLst>
          </p:cNvPr>
          <p:cNvSpPr txBox="1">
            <a:spLocks/>
          </p:cNvSpPr>
          <p:nvPr/>
        </p:nvSpPr>
        <p:spPr>
          <a:xfrm>
            <a:off x="9159695" y="1769573"/>
            <a:ext cx="3037068" cy="335373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REQ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通信请求：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Reply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RTU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响应：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 marL="0" indent="0">
              <a:buNone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“三握手“连接启动，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CCN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程序可启动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RDMA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写入进程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23586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11AB9-8142-D4A5-FA42-2735EE11C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D1B324F-7CA2-6A9B-82BD-E3C50D5CB9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1757" y="1774192"/>
            <a:ext cx="7085807" cy="3854481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38C7B22-04AA-CFBF-0D8D-ED0E6079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4) </a:t>
            </a:r>
            <a:r>
              <a:rPr lang="zh-CN" altLang="en-US">
                <a:solidFill>
                  <a:srgbClr val="C00000"/>
                </a:solidFill>
              </a:rPr>
              <a:t>从 </a:t>
            </a:r>
            <a:r>
              <a:rPr lang="en-US" altLang="zh-CN">
                <a:solidFill>
                  <a:srgbClr val="C00000"/>
                </a:solidFill>
              </a:rPr>
              <a:t>CCN </a:t>
            </a:r>
            <a:r>
              <a:rPr lang="zh-CN" altLang="en-US">
                <a:solidFill>
                  <a:srgbClr val="C00000"/>
                </a:solidFill>
              </a:rPr>
              <a:t>角度进行的写入操作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5119E11-3ED0-E850-7111-E4B6CD6645BB}"/>
              </a:ext>
            </a:extLst>
          </p:cNvPr>
          <p:cNvSpPr txBox="1">
            <a:spLocks/>
          </p:cNvSpPr>
          <p:nvPr/>
        </p:nvSpPr>
        <p:spPr>
          <a:xfrm>
            <a:off x="7734932" y="1753623"/>
            <a:ext cx="4115053" cy="392947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创建工作请求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WR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，发布到分配的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QP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发送队列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NIC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获取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WR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，构造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IB BTH</a:t>
            </a: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RDMA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扩展传输报头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RETH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，与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IB BTH 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共封装在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UDP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报头中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数据包含在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UPD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报头内转发至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SCN</a:t>
            </a: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47604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E85F7-D85B-AEF8-0466-B9D71065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4439C5-A621-19BB-16B4-5B514134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4) </a:t>
            </a:r>
            <a:r>
              <a:rPr lang="zh-CN" altLang="en-US">
                <a:solidFill>
                  <a:srgbClr val="C00000"/>
                </a:solidFill>
              </a:rPr>
              <a:t>从 </a:t>
            </a:r>
            <a:r>
              <a:rPr lang="en-US" altLang="zh-CN">
                <a:solidFill>
                  <a:srgbClr val="C00000"/>
                </a:solidFill>
              </a:rPr>
              <a:t>SCN </a:t>
            </a:r>
            <a:r>
              <a:rPr lang="zh-CN" altLang="en-US">
                <a:solidFill>
                  <a:srgbClr val="C00000"/>
                </a:solidFill>
              </a:rPr>
              <a:t>的角度进行的写入操作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7C9D0E-C7EE-CD40-0B98-57E971E0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438003"/>
            <a:ext cx="7733624" cy="4261294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3608B0-93DF-7E8C-942C-AF8AF39A732E}"/>
              </a:ext>
            </a:extLst>
          </p:cNvPr>
          <p:cNvSpPr txBox="1">
            <a:spLocks/>
          </p:cNvSpPr>
          <p:nvPr/>
        </p:nvSpPr>
        <p:spPr>
          <a:xfrm>
            <a:off x="8149602" y="1753623"/>
            <a:ext cx="4115053" cy="392947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检查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P_Key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，分配入口端口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验证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R_Key</a:t>
            </a: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NIC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将虚拟内存地址转换为物理内存访问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RDMA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写入信息发送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QP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接受队列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67890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26A86-6092-7CAA-2222-BF370152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EFA08B-92CE-7E13-9E50-615BD6D5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缺陷：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E9BBB0-9BFA-7B1D-8512-163DBCB700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对网络要求苛刻，若网络丢包，</a:t>
            </a:r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的</a:t>
            </a:r>
            <a:r>
              <a:rPr lang="en-US" altLang="zh-CN">
                <a:latin typeface="Gill Sans MT" panose="020B0502020104020203" pitchFamily="34" charset="0"/>
              </a:rPr>
              <a:t>go-back-N</a:t>
            </a:r>
            <a:r>
              <a:rPr lang="zh-CN" altLang="en-US"/>
              <a:t>重传机制效率非常低，会大大降低</a:t>
            </a:r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的传输效率，性能骤降。</a:t>
            </a:r>
            <a:endParaRPr lang="en-US" altLang="zh-CN">
              <a:latin typeface="Times New Roman" panose="02020603050405020304" pitchFamily="18" charset="0"/>
              <a:cs typeface="Futura Medium" panose="020B0602020204020303"/>
            </a:endParaRPr>
          </a:p>
          <a:p>
            <a:r>
              <a:rPr lang="en-US" altLang="zh-CN">
                <a:latin typeface="Times New Roman" panose="02020603050405020304" pitchFamily="18" charset="0"/>
                <a:cs typeface="Futura Medium" panose="020B0602020204020303"/>
              </a:rPr>
              <a:t>RDMA</a:t>
            </a:r>
            <a:r>
              <a:rPr lang="zh-CN" altLang="en-US">
                <a:latin typeface="Times New Roman" panose="02020603050405020304" pitchFamily="18" charset="0"/>
                <a:cs typeface="Futura Medium" panose="020B0602020204020303"/>
              </a:rPr>
              <a:t>通过硬件实现高带宽低时延，其使用和管理相应复杂，并不使用所有场景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3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3ADB-9096-3CEB-4E99-46E230053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353E21-A8FA-8782-0B6D-A4100EB5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550"/>
            <a:ext cx="9601200" cy="4879533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7F6181F0-9FED-FEAE-3409-3602D6A9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RDMA</a:t>
            </a:r>
            <a:r>
              <a:rPr lang="zh-CN" altLang="en-US"/>
              <a:t>通信协议：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94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3801-56CD-0F40-37DA-29AAAFF26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21789E-333A-E71E-0C3C-F5B5964931D6}"/>
              </a:ext>
            </a:extLst>
          </p:cNvPr>
          <p:cNvSpPr txBox="1"/>
          <p:nvPr/>
        </p:nvSpPr>
        <p:spPr>
          <a:xfrm>
            <a:off x="4693189" y="1046095"/>
            <a:ext cx="281038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804C81-AB12-60F0-0151-B36215AE90F8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2D7DF-0A97-A734-0536-13A337217C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Scale up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/>
              <a:t>节点内互联</a:t>
            </a:r>
          </a:p>
        </p:txBody>
      </p:sp>
    </p:spTree>
    <p:extLst>
      <p:ext uri="{BB962C8B-B14F-4D97-AF65-F5344CB8AC3E}">
        <p14:creationId xmlns:p14="http://schemas.microsoft.com/office/powerpoint/2010/main" val="406357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8F6B9-5B7B-F017-8C15-D3A2B2EE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华为</a:t>
            </a:r>
            <a:r>
              <a:rPr lang="en-US" altLang="zh-CN">
                <a:solidFill>
                  <a:srgbClr val="C00000"/>
                </a:solidFill>
              </a:rPr>
              <a:t>CloudMatrix 384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2C6D04-5625-437D-B7F0-6EE00989C1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8098" y="1163638"/>
            <a:ext cx="11087541" cy="5218112"/>
          </a:xfrm>
        </p:spPr>
      </p:pic>
    </p:spTree>
    <p:extLst>
      <p:ext uri="{BB962C8B-B14F-4D97-AF65-F5344CB8AC3E}">
        <p14:creationId xmlns:p14="http://schemas.microsoft.com/office/powerpoint/2010/main" val="98734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/>
              <a:t>集群</a:t>
            </a:r>
            <a:r>
              <a:rPr lang="zh-CN" altLang="en-US" dirty="0"/>
              <a:t>计算是主要的算力集成设施建设方式，像水厂、电厂一样</a:t>
            </a:r>
            <a:endParaRPr lang="en-US" altLang="zh-CN" dirty="0"/>
          </a:p>
          <a:p>
            <a:r>
              <a:rPr lang="zh-CN" altLang="en-US" dirty="0"/>
              <a:t>算力基础设施建设，从 分层堆叠 走向 集群全栈优化，达成规模系统最优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775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Content</a:t>
            </a:r>
            <a:r>
              <a:rPr lang="zh-CN" altLang="en-US"/>
              <a:t>（待讨论）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endParaRPr lang="en" altLang="zh-CN" sz="1200" b="1" i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b="1" u="sng">
                <a:solidFill>
                  <a:srgbClr val="4D6BFE"/>
                </a:solidFill>
                <a:latin typeface="PingFang SC Semibold"/>
                <a:ea typeface="PingFang SC" panose="020B0400000000000000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https://www.ctyun.cn/zhishi/p-502826</a:t>
            </a:r>
            <a:endParaRPr lang="en-US" altLang="zh-CN" b="1" u="sng">
              <a:solidFill>
                <a:srgbClr val="4D6BFE"/>
              </a:solidFill>
              <a:latin typeface="PingFang SC Semibold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200" b="1" i="0" u="sng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https://www.gaitpu.com/ai/detailed-explanation-of-the-rdma-working-process </a:t>
            </a:r>
          </a:p>
          <a:p>
            <a:pPr algn="l">
              <a:lnSpc>
                <a:spcPct val="100000"/>
              </a:lnSpc>
            </a:pPr>
            <a:endParaRPr lang="en-US" altLang="zh-CN" sz="1200" b="1" i="0" u="sng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200" b="1" i="0" u="sng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https://blog.csdn.net/bandaoyu/article/details/112859853</a:t>
            </a:r>
            <a:endParaRPr lang="en" altLang="zh-CN" sz="1200" b="1" i="0" u="sng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53456" lvl="1" indent="-514350">
              <a:buFont typeface="+mj-lt"/>
              <a:buAutoNum type="arabicPeriod"/>
            </a:pPr>
            <a:r>
              <a:rPr lang="en-US" altLang="zh-CN" sz="2400"/>
              <a:t>Scale out</a:t>
            </a:r>
            <a:r>
              <a:rPr lang="zh-CN" altLang="en-US" sz="2400"/>
              <a:t>（</a:t>
            </a:r>
            <a:r>
              <a:rPr lang="en-US" altLang="zh-CN" sz="2400"/>
              <a:t>RDMA</a:t>
            </a:r>
            <a:r>
              <a:rPr lang="zh-CN" altLang="en-US" sz="2400"/>
              <a:t>技术）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/>
              <a:t>Scale up</a:t>
            </a:r>
            <a:r>
              <a:rPr lang="zh-CN" altLang="en-US" sz="2400"/>
              <a:t>（</a:t>
            </a:r>
            <a:r>
              <a:rPr lang="en-US" altLang="zh-CN" sz="2400"/>
              <a:t>NvSwitch</a:t>
            </a:r>
            <a:r>
              <a:rPr lang="zh-CN" altLang="en-US" sz="2400"/>
              <a:t>，</a:t>
            </a:r>
            <a:r>
              <a:rPr lang="en-US" altLang="zh-CN" sz="2400"/>
              <a:t>PCIe</a:t>
            </a:r>
            <a:r>
              <a:rPr lang="zh-CN" altLang="en-US" sz="2400"/>
              <a:t>，华为</a:t>
            </a:r>
            <a:r>
              <a:rPr lang="en-US" altLang="zh-CN" sz="2400"/>
              <a:t>CloudMatrix 384</a:t>
            </a:r>
            <a:r>
              <a:rPr lang="zh-CN" altLang="en-US" sz="2400"/>
              <a:t>）</a:t>
            </a:r>
            <a:endParaRPr lang="en-US" altLang="zh-CN" sz="2400" dirty="0"/>
          </a:p>
          <a:p>
            <a:pPr marL="239106" lvl="1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Gill Sans MT" panose="020B0502020104020203" pitchFamily="34" charset="0"/>
              </a:rPr>
              <a:t>Scale out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/>
              <a:t>集群节点间互联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A0E831-DFE3-CDEF-B0C5-88599414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14"/>
          <a:stretch>
            <a:fillRect/>
          </a:stretch>
        </p:blipFill>
        <p:spPr>
          <a:xfrm>
            <a:off x="4924532" y="2106471"/>
            <a:ext cx="7247592" cy="2993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19C628-180C-2E9C-5620-6E235A82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  <a:cs typeface="Futura Medium" panose="020B0602020204020303"/>
              </a:rPr>
              <a:t>RDMA</a:t>
            </a:r>
            <a:r>
              <a:rPr lang="zh-CN" altLang="en-US">
                <a:solidFill>
                  <a:srgbClr val="C00000"/>
                </a:solidFill>
              </a:rPr>
              <a:t>提出：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4F5E9-5ACF-4D5F-29C9-A82151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042676"/>
            <a:ext cx="4242559" cy="3653147"/>
          </a:xfrm>
        </p:spPr>
        <p:txBody>
          <a:bodyPr/>
          <a:lstStyle/>
          <a:p>
            <a:pPr marL="239395" marR="0" lvl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传统的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cs typeface="Futura Medium" panose="020B0602020204020303"/>
              </a:rPr>
              <a:t>TCP/IP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网络通信，需要通过一系列多层网络协议的数据包处理工作，数据移动和复制操作开销大。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37415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Futura Medium" panose="020B0602020204020303"/>
            </a:endParaRPr>
          </a:p>
          <a:p>
            <a:pPr marL="239395" marR="0" lvl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在高速网络条件下与网络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cs typeface="Futura Medium" panose="020B0602020204020303"/>
              </a:rPr>
              <a:t>I/O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相关的主机处理开销限制机器通信带宽，因此传统的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cs typeface="Futura Medium" panose="020B0602020204020303"/>
              </a:rPr>
              <a:t>TPC/IP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主要存在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cs typeface="Futura Medium" panose="020B0602020204020303"/>
              </a:rPr>
              <a:t>I/O bottleneck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Futura Medium" panose="020B0602020204020303"/>
              </a:rPr>
              <a:t>瓶颈问题。</a:t>
            </a:r>
          </a:p>
          <a:p>
            <a:endParaRPr lang="zh-CN" altLang="en-US" sz="180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08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755EE-3D5A-AFA5-7E8C-D318EC3E4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8672C19-5797-DC2B-D208-A5DC84E8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14"/>
          <a:stretch>
            <a:fillRect/>
          </a:stretch>
        </p:blipFill>
        <p:spPr>
          <a:xfrm>
            <a:off x="4938330" y="2264229"/>
            <a:ext cx="7247592" cy="2993298"/>
          </a:xfrm>
          <a:prstGeom prst="rect">
            <a:avLst/>
          </a:prstGeom>
        </p:spPr>
      </p:pic>
      <p:sp>
        <p:nvSpPr>
          <p:cNvPr id="17" name="标题 2">
            <a:extLst>
              <a:ext uri="{FF2B5EF4-FFF2-40B4-BE49-F238E27FC236}">
                <a16:creationId xmlns:a16="http://schemas.microsoft.com/office/drawing/2014/main" id="{84BC5CD4-98B6-1B28-0325-66AA3D62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介绍：</a:t>
            </a:r>
            <a:endParaRPr lang="zh-CN" altLang="en-US" dirty="0"/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087F35CA-4D57-C137-16B3-D820CBD1E469}"/>
              </a:ext>
            </a:extLst>
          </p:cNvPr>
          <p:cNvSpPr txBox="1">
            <a:spLocks/>
          </p:cNvSpPr>
          <p:nvPr/>
        </p:nvSpPr>
        <p:spPr>
          <a:xfrm>
            <a:off x="623635" y="817384"/>
            <a:ext cx="4687580" cy="561038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Gill Sans MT" panose="020B0502020104020203" pitchFamily="34" charset="0"/>
                <a:cs typeface="Futura Medium" panose="020B0602020204020303"/>
              </a:rPr>
              <a:t>Remote Direct Memory Access</a:t>
            </a:r>
            <a:r>
              <a:rPr lang="en-US" altLang="zh-CN">
                <a:latin typeface="Gill Sans MT" panose="020B0502020104020203" pitchFamily="34" charset="0"/>
              </a:rPr>
              <a:t>)</a:t>
            </a:r>
            <a:r>
              <a:rPr lang="zh-CN" altLang="en-US"/>
              <a:t>技术全称远程直接内存访问</a:t>
            </a:r>
            <a:r>
              <a:rPr lang="zh-CN" altLang="en-US">
                <a:solidFill>
                  <a:srgbClr val="59595A"/>
                </a:solidFill>
              </a:rPr>
              <a:t>。</a:t>
            </a:r>
          </a:p>
          <a:p>
            <a:pPr lvl="1"/>
            <a:r>
              <a:rPr lang="en-US" altLang="zh-CN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Remote</a:t>
            </a:r>
            <a:r>
              <a:rPr lang="zh-CN" altLang="en-US">
                <a:solidFill>
                  <a:srgbClr val="C00000"/>
                </a:solidFill>
                <a:latin typeface="Gill Sans MT" panose="020B0502020104020203" pitchFamily="34" charset="0"/>
              </a:rPr>
              <a:t>：</a:t>
            </a:r>
            <a:r>
              <a:rPr lang="zh-CN" altLang="en-US">
                <a:solidFill>
                  <a:srgbClr val="C00000"/>
                </a:solidFill>
              </a:rPr>
              <a:t>应用程序通过网络与远程主机通信</a:t>
            </a:r>
          </a:p>
          <a:p>
            <a:pPr lvl="1"/>
            <a:r>
              <a:rPr lang="en-US" altLang="zh-CN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Direct</a:t>
            </a:r>
            <a:r>
              <a:rPr lang="zh-CN" altLang="en-US">
                <a:solidFill>
                  <a:srgbClr val="C00000"/>
                </a:solidFill>
                <a:latin typeface="Gill Sans MT" panose="020B0502020104020203" pitchFamily="34" charset="0"/>
              </a:rPr>
              <a:t>：</a:t>
            </a:r>
            <a:r>
              <a:rPr lang="zh-CN" altLang="en-US">
                <a:solidFill>
                  <a:srgbClr val="C00000"/>
                </a:solidFill>
              </a:rPr>
              <a:t>没有操作系统参与，发送传输所有内容都卸载到网卡上</a:t>
            </a:r>
          </a:p>
          <a:p>
            <a:pPr lvl="1"/>
            <a:r>
              <a:rPr lang="en-US" altLang="zh-CN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Memory</a:t>
            </a:r>
            <a:r>
              <a:rPr lang="zh-CN" altLang="en-US">
                <a:solidFill>
                  <a:srgbClr val="C00000"/>
                </a:solidFill>
                <a:latin typeface="Gill Sans MT" panose="020B0502020104020203" pitchFamily="34" charset="0"/>
              </a:rPr>
              <a:t>：</a:t>
            </a:r>
            <a:r>
              <a:rPr lang="zh-CN" altLang="en-US">
                <a:solidFill>
                  <a:srgbClr val="C00000"/>
                </a:solidFill>
              </a:rPr>
              <a:t>在用户空间虚拟内存与</a:t>
            </a:r>
            <a:r>
              <a:rPr lang="en-US" altLang="zh-CN">
                <a:solidFill>
                  <a:srgbClr val="C00000"/>
                </a:solidFill>
              </a:rPr>
              <a:t>R</a:t>
            </a:r>
            <a:r>
              <a:rPr lang="en-US" altLang="zh-CN">
                <a:solidFill>
                  <a:srgbClr val="C00000"/>
                </a:solidFill>
                <a:cs typeface="Futura Medium" panose="020B0602020204020303"/>
              </a:rPr>
              <a:t>NIC</a:t>
            </a:r>
            <a:r>
              <a:rPr lang="zh-CN" altLang="en-US">
                <a:solidFill>
                  <a:srgbClr val="C00000"/>
                </a:solidFill>
              </a:rPr>
              <a:t>直接进行数据传输不涉及到系统内核，没有额外的数据移动和复制</a:t>
            </a:r>
            <a:endParaRPr lang="zh-CN" altLang="en-US" sz="2000">
              <a:solidFill>
                <a:srgbClr val="C00000"/>
              </a:solidFill>
            </a:endParaRPr>
          </a:p>
          <a:p>
            <a:pPr lvl="1"/>
            <a:r>
              <a:rPr lang="en-US" altLang="zh-CN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Access</a:t>
            </a:r>
            <a:r>
              <a:rPr lang="zh-CN" altLang="en-US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：</a:t>
            </a:r>
            <a:r>
              <a:rPr lang="en-US" altLang="zh-CN">
                <a:solidFill>
                  <a:srgbClr val="C00000"/>
                </a:solidFill>
                <a:latin typeface="Gill Sans MT" panose="020B0502020104020203" pitchFamily="34" charset="0"/>
                <a:cs typeface="Futura Medium" panose="020B0602020204020303"/>
              </a:rPr>
              <a:t>verbs</a:t>
            </a:r>
            <a:r>
              <a:rPr lang="zh-CN" altLang="en-US">
                <a:solidFill>
                  <a:srgbClr val="C00000"/>
                </a:solidFill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34976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D9EBC-2682-79E8-90C7-B6037C63E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EE4DBB-227C-1885-F016-D4CA1185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14"/>
          <a:stretch>
            <a:fillRect/>
          </a:stretch>
        </p:blipFill>
        <p:spPr>
          <a:xfrm>
            <a:off x="4949172" y="2146112"/>
            <a:ext cx="7247592" cy="29932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A353F6-EFF6-D8E6-9F2A-9C72E37CED55}"/>
              </a:ext>
            </a:extLst>
          </p:cNvPr>
          <p:cNvSpPr txBox="1"/>
          <p:nvPr/>
        </p:nvSpPr>
        <p:spPr>
          <a:xfrm>
            <a:off x="6592660" y="1890259"/>
            <a:ext cx="91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应用程序</a:t>
            </a:r>
          </a:p>
        </p:txBody>
      </p:sp>
      <p:sp>
        <p:nvSpPr>
          <p:cNvPr id="6" name="标题 4">
            <a:extLst>
              <a:ext uri="{FF2B5EF4-FFF2-40B4-BE49-F238E27FC236}">
                <a16:creationId xmlns:a16="http://schemas.microsoft.com/office/drawing/2014/main" id="{99C0F6B6-5374-BBFF-416E-7CAFD54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技术特点：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5FC87AB-F079-EEAC-3CB5-E136133C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28142"/>
            <a:ext cx="4601790" cy="4882158"/>
          </a:xfrm>
        </p:spPr>
        <p:txBody>
          <a:bodyPr/>
          <a:lstStyle/>
          <a:p>
            <a:pPr marL="239106" indent="-239106" eaLnBrk="1" latinLnBrk="1" hangingPunct="1"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800">
                <a:latin typeface="Gill Sans MT" panose="020B0502020104020203" pitchFamily="34" charset="0"/>
              </a:rPr>
              <a:t>CPU Offload</a:t>
            </a:r>
            <a:r>
              <a:rPr lang="zh-CN" altLang="en-US" sz="1800">
                <a:latin typeface="Gill Sans MT" panose="020B0502020104020203" pitchFamily="34" charset="0"/>
              </a:rPr>
              <a:t>：应用程序可以远程访问主机的内存且不调动其</a:t>
            </a:r>
            <a:r>
              <a:rPr lang="en-US" altLang="zh-CN" sz="1800">
                <a:latin typeface="Gill Sans MT" panose="020B0502020104020203" pitchFamily="34" charset="0"/>
              </a:rPr>
              <a:t>CPU</a:t>
            </a:r>
            <a:r>
              <a:rPr lang="zh-CN" altLang="en-US" sz="1800">
                <a:latin typeface="Gill Sans MT" panose="020B0502020104020203" pitchFamily="34" charset="0"/>
              </a:rPr>
              <a:t>资源，主机内存可以被读取而不需要进程（或主机</a:t>
            </a:r>
            <a:r>
              <a:rPr lang="en-US" altLang="zh-CN" sz="1800">
                <a:latin typeface="Gill Sans MT" panose="020B0502020104020203" pitchFamily="34" charset="0"/>
              </a:rPr>
              <a:t>CPU</a:t>
            </a:r>
            <a:r>
              <a:rPr lang="zh-CN" altLang="en-US" sz="1800">
                <a:latin typeface="Gill Sans MT" panose="020B0502020104020203" pitchFamily="34" charset="0"/>
              </a:rPr>
              <a:t>）参与。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239106" indent="-239106" eaLnBrk="1" latinLnBrk="1" hangingPunct="1"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800">
                <a:latin typeface="Gill Sans MT" panose="020B0502020104020203" pitchFamily="34" charset="0"/>
              </a:rPr>
              <a:t>Kernel Bypass</a:t>
            </a:r>
            <a:r>
              <a:rPr lang="zh-CN" altLang="en-US" sz="1800">
                <a:latin typeface="Gill Sans MT" panose="020B0502020104020203" pitchFamily="34" charset="0"/>
              </a:rPr>
              <a:t>：提供专有的 </a:t>
            </a:r>
            <a:r>
              <a:rPr lang="en-US" altLang="zh-CN" sz="1800">
                <a:latin typeface="Gill Sans MT" panose="020B0502020104020203" pitchFamily="34" charset="0"/>
              </a:rPr>
              <a:t>Verbs interface</a:t>
            </a:r>
            <a:r>
              <a:rPr lang="zh-CN" altLang="en-US" sz="1800">
                <a:latin typeface="Gill Sans MT" panose="020B0502020104020203" pitchFamily="34" charset="0"/>
              </a:rPr>
              <a:t>建立数据路径，使应用程序可直接在用户态传输数据，不需要在内核态与用户态做上下文切换</a:t>
            </a:r>
            <a:endParaRPr lang="en-US" altLang="zh-CN" sz="1800">
              <a:latin typeface="Gill Sans MT" panose="020B0502020104020203" pitchFamily="34" charset="0"/>
            </a:endParaRPr>
          </a:p>
          <a:p>
            <a:pPr marL="239106" indent="-239106" eaLnBrk="1" latinLnBrk="1" hangingPunct="1"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en-US" altLang="zh-CN" sz="1800">
                <a:latin typeface="Gill Sans MT" panose="020B0502020104020203" pitchFamily="34" charset="0"/>
              </a:rPr>
              <a:t>Zero Copy</a:t>
            </a:r>
            <a:r>
              <a:rPr lang="zh-CN" altLang="en-US" sz="1800">
                <a:latin typeface="Gill Sans MT" panose="020B0502020104020203" pitchFamily="34" charset="0"/>
              </a:rPr>
              <a:t>：数据能够被直接发送到缓冲区或者能够直接从缓冲区里接收，而不需要被复制到网络层。</a:t>
            </a:r>
          </a:p>
          <a:p>
            <a:pPr marL="0" marR="0" lvl="0" indent="0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Sz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37415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Futura Medium" panose="020B0602020204020303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5B7AA7-412F-3584-58B3-F5487500C3A2}"/>
              </a:ext>
            </a:extLst>
          </p:cNvPr>
          <p:cNvSpPr txBox="1"/>
          <p:nvPr/>
        </p:nvSpPr>
        <p:spPr>
          <a:xfrm>
            <a:off x="9550962" y="1904207"/>
            <a:ext cx="91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远程主机</a:t>
            </a:r>
          </a:p>
        </p:txBody>
      </p:sp>
      <p:sp>
        <p:nvSpPr>
          <p:cNvPr id="9" name="箭头: 右弧形 8">
            <a:extLst>
              <a:ext uri="{FF2B5EF4-FFF2-40B4-BE49-F238E27FC236}">
                <a16:creationId xmlns:a16="http://schemas.microsoft.com/office/drawing/2014/main" id="{E6F6433B-166C-EE00-3E7A-3280ABE2F678}"/>
              </a:ext>
            </a:extLst>
          </p:cNvPr>
          <p:cNvSpPr/>
          <p:nvPr/>
        </p:nvSpPr>
        <p:spPr>
          <a:xfrm rot="16200000">
            <a:off x="8284280" y="165016"/>
            <a:ext cx="552450" cy="28980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47631A-A407-207A-841F-45A44A67F921}"/>
              </a:ext>
            </a:extLst>
          </p:cNvPr>
          <p:cNvSpPr txBox="1"/>
          <p:nvPr/>
        </p:nvSpPr>
        <p:spPr>
          <a:xfrm>
            <a:off x="7349217" y="918626"/>
            <a:ext cx="2536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直接访问内存（</a:t>
            </a:r>
            <a:r>
              <a:rPr lang="en-US" altLang="zh-CN" sz="1400"/>
              <a:t>CPU Offload</a:t>
            </a:r>
            <a:r>
              <a:rPr lang="zh-CN" altLang="en-US" sz="140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8C26F2-BAA4-2AED-9407-337390933034}"/>
              </a:ext>
            </a:extLst>
          </p:cNvPr>
          <p:cNvSpPr txBox="1"/>
          <p:nvPr/>
        </p:nvSpPr>
        <p:spPr>
          <a:xfrm>
            <a:off x="7509782" y="3397814"/>
            <a:ext cx="204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在用户态数据传输，无需转换（</a:t>
            </a:r>
            <a:r>
              <a:rPr lang="en-US" altLang="zh-CN" sz="1400"/>
              <a:t>Kernel Bypass</a:t>
            </a:r>
            <a:r>
              <a:rPr lang="zh-CN" altLang="en-US" sz="140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620D8D-B400-0EFD-503A-9618EA7739A3}"/>
              </a:ext>
            </a:extLst>
          </p:cNvPr>
          <p:cNvSpPr txBox="1"/>
          <p:nvPr/>
        </p:nvSpPr>
        <p:spPr>
          <a:xfrm>
            <a:off x="6883423" y="5145781"/>
            <a:ext cx="346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应用程序直接执行数据传输（</a:t>
            </a:r>
            <a:r>
              <a:rPr lang="en-US" altLang="zh-CN" sz="1400">
                <a:latin typeface="Times New Roman" panose="02020603050405020304" pitchFamily="18" charset="0"/>
                <a:cs typeface="Futura Medium" panose="020B0602020204020303"/>
              </a:rPr>
              <a:t> Zero Copy</a:t>
            </a:r>
            <a:r>
              <a:rPr lang="zh-CN" altLang="en-US" sz="1400">
                <a:latin typeface="Times New Roman" panose="02020603050405020304" pitchFamily="18" charset="0"/>
                <a:cs typeface="Futura Medium" panose="020B0602020204020303"/>
              </a:rPr>
              <a:t>）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4200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457C3-40F5-464B-1720-8B112797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81FB00-DB0E-DED3-D703-CFC57778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ill Sans MT" panose="020B0502020104020203" pitchFamily="34" charset="0"/>
              </a:rPr>
              <a:t>RDMA</a:t>
            </a:r>
            <a:r>
              <a:rPr lang="zh-CN" altLang="en-US"/>
              <a:t>实现细节：</a:t>
            </a:r>
            <a:r>
              <a:rPr lang="en-US" altLang="zh-CN"/>
              <a:t> </a:t>
            </a:r>
            <a:endParaRPr lang="zh-CN" altLang="en-US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11CCD63-A067-645F-C761-55739B23C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310" y="1095649"/>
            <a:ext cx="10697790" cy="52787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/>
              <a:t>分析数据从客户端计算节点 </a:t>
            </a:r>
            <a:r>
              <a:rPr lang="en-US" altLang="zh-CN">
                <a:latin typeface="Gill Sans MT" panose="020B0502020104020203" pitchFamily="34" charset="0"/>
              </a:rPr>
              <a:t>(CCN) </a:t>
            </a:r>
            <a:r>
              <a:rPr lang="zh-CN" altLang="en-US"/>
              <a:t>的设备内存写入服务器计算节点 </a:t>
            </a:r>
            <a:r>
              <a:rPr lang="en-US" altLang="zh-CN">
                <a:latin typeface="Gill Sans MT" panose="020B0502020104020203" pitchFamily="34" charset="0"/>
              </a:rPr>
              <a:t>(SCN)</a:t>
            </a:r>
            <a:r>
              <a:rPr lang="en-US" altLang="zh-CN"/>
              <a:t> </a:t>
            </a:r>
            <a:r>
              <a:rPr lang="zh-CN" altLang="en-US"/>
              <a:t>的设备内存的过程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374154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109578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ADD89C-B455-A3F5-C86B-649325CB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1) </a:t>
            </a:r>
            <a:r>
              <a:rPr lang="zh-CN" altLang="en-US">
                <a:solidFill>
                  <a:srgbClr val="C00000"/>
                </a:solidFill>
              </a:rPr>
              <a:t>内存分配和注册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B6D5AD2-D2EE-1E3F-FAE0-53AD1A185AF5}"/>
              </a:ext>
            </a:extLst>
          </p:cNvPr>
          <p:cNvSpPr txBox="1">
            <a:spLocks/>
          </p:cNvSpPr>
          <p:nvPr/>
        </p:nvSpPr>
        <p:spPr>
          <a:xfrm>
            <a:off x="8410100" y="2056461"/>
            <a:ext cx="2758643" cy="335373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分配保护域：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分配设备内存：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注册内存：</a:t>
            </a: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endParaRPr lang="en-US" altLang="zh-CN" sz="1800">
              <a:latin typeface="Times New Roman" panose="02020603050405020304" pitchFamily="18" charset="0"/>
              <a:cs typeface="Futura Medium" panose="020B0602020204020303"/>
            </a:endParaRPr>
          </a:p>
          <a:p>
            <a:pPr>
              <a:buFont typeface="+mj-ea"/>
              <a:buAutoNum type="circleNumDbPlain"/>
              <a:defRPr/>
            </a:pP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关联</a:t>
            </a:r>
            <a:r>
              <a:rPr lang="en-US" altLang="zh-CN" sz="1800">
                <a:latin typeface="Times New Roman" panose="02020603050405020304" pitchFamily="18" charset="0"/>
                <a:cs typeface="Futura Medium" panose="020B0602020204020303"/>
              </a:rPr>
              <a:t>PD</a:t>
            </a:r>
            <a:r>
              <a:rPr lang="zh-CN" altLang="en-US" sz="1800">
                <a:latin typeface="Times New Roman" panose="02020603050405020304" pitchFamily="18" charset="0"/>
                <a:cs typeface="Futura Medium" panose="020B0602020204020303"/>
              </a:rPr>
              <a:t>：</a:t>
            </a:r>
          </a:p>
          <a:p>
            <a:pPr marL="0" indent="0" eaLnBrk="1" latinLnBrk="1" hangingPunct="1">
              <a:spcAft>
                <a:spcPts val="800"/>
              </a:spcAft>
              <a:buClr>
                <a:srgbClr val="92D050"/>
              </a:buClr>
              <a:buSzTx/>
              <a:buFont typeface="+mj-lt"/>
              <a:buNone/>
              <a:defRPr/>
            </a:pPr>
            <a:endParaRPr lang="zh-CN" altLang="en-US" sz="1800">
              <a:latin typeface="Times New Roman" panose="02020603050405020304" pitchFamily="18" charset="0"/>
              <a:cs typeface="Futura Medium" panose="020B0602020204020303"/>
            </a:endParaRPr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97083778-4C01-D312-6ED0-008A7D400C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6894" y="1065862"/>
            <a:ext cx="7239180" cy="5218112"/>
          </a:xfrm>
        </p:spPr>
      </p:pic>
    </p:spTree>
    <p:extLst>
      <p:ext uri="{BB962C8B-B14F-4D97-AF65-F5344CB8AC3E}">
        <p14:creationId xmlns:p14="http://schemas.microsoft.com/office/powerpoint/2010/main" val="348164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32674</TotalTime>
  <Words>716</Words>
  <Application>Microsoft Office PowerPoint</Application>
  <PresentationFormat>自定义</PresentationFormat>
  <Paragraphs>103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ACGN-MiaoGB-Flash</vt:lpstr>
      <vt:lpstr>Futura Medium</vt:lpstr>
      <vt:lpstr>Futura-Medium</vt:lpstr>
      <vt:lpstr>Lexend</vt:lpstr>
      <vt:lpstr>PingFang SC</vt:lpstr>
      <vt:lpstr>PingFang SC Semibold</vt:lpstr>
      <vt:lpstr>微软雅黑</vt:lpstr>
      <vt:lpstr>微软雅黑</vt:lpstr>
      <vt:lpstr>Arial</vt:lpstr>
      <vt:lpstr>Calibri</vt:lpstr>
      <vt:lpstr>Gill Sans MT</vt:lpstr>
      <vt:lpstr>Times New Roman</vt:lpstr>
      <vt:lpstr>Wingdings</vt:lpstr>
      <vt:lpstr>1_内容Copytext </vt:lpstr>
      <vt:lpstr>code01</vt:lpstr>
      <vt:lpstr>1_code01</vt:lpstr>
      <vt:lpstr>结束页</vt:lpstr>
      <vt:lpstr>PowerPoint 演示文稿</vt:lpstr>
      <vt:lpstr>Content（待讨论）</vt:lpstr>
      <vt:lpstr>Content</vt:lpstr>
      <vt:lpstr>PowerPoint 演示文稿</vt:lpstr>
      <vt:lpstr>RDMA提出：</vt:lpstr>
      <vt:lpstr>RDMA介绍：</vt:lpstr>
      <vt:lpstr>RDMA技术特点： </vt:lpstr>
      <vt:lpstr>RDMA实现细节： </vt:lpstr>
      <vt:lpstr>1) 内存分配和注册</vt:lpstr>
      <vt:lpstr>2) 创建队列对</vt:lpstr>
      <vt:lpstr>3) 连接启动</vt:lpstr>
      <vt:lpstr>4) 从 CCN 角度进行的写入操作</vt:lpstr>
      <vt:lpstr>4) 从 SCN 的角度进行的写入操作</vt:lpstr>
      <vt:lpstr>RDMA缺陷： </vt:lpstr>
      <vt:lpstr>RDMA通信协议：</vt:lpstr>
      <vt:lpstr>PowerPoint 演示文稿</vt:lpstr>
      <vt:lpstr>华为CloudMatrix 384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liang gao</cp:lastModifiedBy>
  <cp:revision>10918</cp:revision>
  <cp:lastPrinted>2023-09-08T09:14:01Z</cp:lastPrinted>
  <dcterms:created xsi:type="dcterms:W3CDTF">2020-08-28T08:44:19Z</dcterms:created>
  <dcterms:modified xsi:type="dcterms:W3CDTF">2025-07-06T08:28:09Z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